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75" r:id="rId3"/>
    <p:sldId id="266" r:id="rId4"/>
    <p:sldId id="268" r:id="rId5"/>
    <p:sldId id="276" r:id="rId6"/>
    <p:sldId id="278" r:id="rId7"/>
    <p:sldId id="279" r:id="rId8"/>
    <p:sldId id="280" r:id="rId9"/>
    <p:sldId id="273" r:id="rId10"/>
    <p:sldId id="282" r:id="rId11"/>
    <p:sldId id="283" r:id="rId12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s\&#1042;&#1077;&#1090;&#1077;&#1088;&#1072;&#1085;&#1099;\&#1044;&#1077;&#1085;&#1100;%20&#1087;&#1086;&#1078;&#1080;&#1083;&#1086;&#1075;&#1086;%20&#1095;&#1077;&#1083;&#1086;&#1074;&#1077;&#1082;&#1072;\2021\&#1056;&#1072;&#1089;&#1095;&#1077;&#1090;&#1099;_&#1051;&#1080;&#1076;&#1072;_29.09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s\&#1042;&#1077;&#1090;&#1077;&#1088;&#1072;&#1085;&#1099;\&#1044;&#1077;&#1085;&#1100;%20&#1087;&#1086;&#1078;&#1080;&#1083;&#1086;&#1075;&#1086;%20&#1095;&#1077;&#1083;&#1086;&#1074;&#1077;&#1082;&#1072;\2021\&#1056;&#1072;&#1089;&#1095;&#1077;&#1090;&#1099;_&#1051;&#1080;&#1076;&#1072;_29.09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s\&#1042;&#1077;&#1090;&#1077;&#1088;&#1072;&#1085;&#1099;\&#1044;&#1077;&#1085;&#1100;%20&#1087;&#1086;&#1078;&#1080;&#1083;&#1086;&#1075;&#1086;%20&#1095;&#1077;&#1083;&#1086;&#1074;&#1077;&#1082;&#1072;\2021\&#1056;&#1072;&#1089;&#1095;&#1077;&#1090;&#1099;_&#1051;&#1080;&#1076;&#1072;_29.09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s\&#1042;&#1077;&#1090;&#1077;&#1088;&#1072;&#1085;&#1099;\&#1044;&#1077;&#1085;&#1100;%20&#1087;&#1086;&#1078;&#1080;&#1083;&#1086;&#1075;&#1086;%20&#1095;&#1077;&#1083;&#1086;&#1074;&#1077;&#1082;&#1072;\&#1056;&#1072;&#1089;&#1095;&#1077;&#1090;&#1099;_&#1051;&#1080;&#1076;&#1072;_29.09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/>
            </a:pPr>
            <a:r>
              <a:rPr lang="ru-RU" sz="1800" b="0" dirty="0"/>
              <a:t>Доля населения </a:t>
            </a:r>
            <a:r>
              <a:rPr lang="ru-RU" sz="1800" b="0" dirty="0" smtClean="0"/>
              <a:t>65 +, </a:t>
            </a:r>
            <a:r>
              <a:rPr lang="ru-RU" sz="1800" b="0" dirty="0"/>
              <a:t>%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2.0091110381164463E-2"/>
          <c:y val="0.28845943640670751"/>
          <c:w val="0.95981777923767109"/>
          <c:h val="0.54596263497604214"/>
        </c:manualLayout>
      </c:layout>
      <c:lineChart>
        <c:grouping val="standard"/>
        <c:varyColors val="0"/>
        <c:ser>
          <c:idx val="0"/>
          <c:order val="0"/>
          <c:dLbls>
            <c:dLbl>
              <c:idx val="2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accent3"/>
                      </a:solidFill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Лист1!$A$6:$A$9</c:f>
              <c:numCache>
                <c:formatCode>General</c:formatCode>
                <c:ptCount val="4"/>
                <c:pt idx="0">
                  <c:v>2010</c:v>
                </c:pt>
                <c:pt idx="1">
                  <c:v>2015</c:v>
                </c:pt>
                <c:pt idx="2">
                  <c:v>2021</c:v>
                </c:pt>
                <c:pt idx="3">
                  <c:v>2030</c:v>
                </c:pt>
              </c:numCache>
            </c:numRef>
          </c:cat>
          <c:val>
            <c:numRef>
              <c:f>Лист1!$B$6:$B$9</c:f>
              <c:numCache>
                <c:formatCode>General</c:formatCode>
                <c:ptCount val="4"/>
                <c:pt idx="0">
                  <c:v>13.8</c:v>
                </c:pt>
                <c:pt idx="1">
                  <c:v>14.2</c:v>
                </c:pt>
                <c:pt idx="2">
                  <c:v>15.8</c:v>
                </c:pt>
                <c:pt idx="3">
                  <c:v>21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7626624"/>
        <c:axId val="92382912"/>
      </c:lineChart>
      <c:catAx>
        <c:axId val="57626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2382912"/>
        <c:crosses val="autoZero"/>
        <c:auto val="1"/>
        <c:lblAlgn val="ctr"/>
        <c:lblOffset val="100"/>
        <c:noMultiLvlLbl val="0"/>
      </c:catAx>
      <c:valAx>
        <c:axId val="923829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76266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430349008840286E-2"/>
          <c:y val="7.4617777511900393E-2"/>
          <c:w val="0.94456965099115975"/>
          <c:h val="0.8507644449761991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Лист1!$B$4:$D$4</c:f>
              <c:numCache>
                <c:formatCode>General</c:formatCode>
                <c:ptCount val="3"/>
                <c:pt idx="0">
                  <c:v>78</c:v>
                </c:pt>
                <c:pt idx="1">
                  <c:v>80</c:v>
                </c:pt>
                <c:pt idx="2">
                  <c:v>85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8561024"/>
        <c:axId val="56676864"/>
      </c:barChart>
      <c:catAx>
        <c:axId val="58561024"/>
        <c:scaling>
          <c:orientation val="minMax"/>
        </c:scaling>
        <c:delete val="1"/>
        <c:axPos val="b"/>
        <c:majorTickMark val="out"/>
        <c:minorTickMark val="none"/>
        <c:tickLblPos val="nextTo"/>
        <c:crossAx val="56676864"/>
        <c:crosses val="autoZero"/>
        <c:auto val="1"/>
        <c:lblAlgn val="ctr"/>
        <c:lblOffset val="100"/>
        <c:noMultiLvlLbl val="0"/>
      </c:catAx>
      <c:valAx>
        <c:axId val="566768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85610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pPr>
                      <a:lnSpc>
                        <a:spcPts val="800"/>
                      </a:lnSpc>
                      <a:defRPr sz="1400"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51+</a:t>
                    </a:r>
                    <a:endParaRPr lang="en-US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lnSpc>
                        <a:spcPts val="800"/>
                      </a:lnSpc>
                      <a:defRPr sz="1400"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65+</a:t>
                    </a:r>
                    <a:endParaRPr lang="en-US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Лист1!$B$10:$D$10</c:f>
              <c:numCache>
                <c:formatCode>General</c:formatCode>
                <c:ptCount val="3"/>
                <c:pt idx="0">
                  <c:v>41.3</c:v>
                </c:pt>
                <c:pt idx="1">
                  <c:v>51</c:v>
                </c:pt>
                <c:pt idx="2">
                  <c:v>65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8562048"/>
        <c:axId val="56678592"/>
      </c:barChart>
      <c:catAx>
        <c:axId val="58562048"/>
        <c:scaling>
          <c:orientation val="minMax"/>
        </c:scaling>
        <c:delete val="1"/>
        <c:axPos val="b"/>
        <c:majorTickMark val="out"/>
        <c:minorTickMark val="none"/>
        <c:tickLblPos val="nextTo"/>
        <c:crossAx val="56678592"/>
        <c:crosses val="autoZero"/>
        <c:auto val="1"/>
        <c:lblAlgn val="ctr"/>
        <c:lblOffset val="100"/>
        <c:noMultiLvlLbl val="0"/>
      </c:catAx>
      <c:valAx>
        <c:axId val="566785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85620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27+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30+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Лист1!$B$65:$D$65</c:f>
              <c:strCache>
                <c:ptCount val="3"/>
                <c:pt idx="0">
                  <c:v>базовое значение</c:v>
                </c:pt>
                <c:pt idx="1">
                  <c:v>2025</c:v>
                </c:pt>
                <c:pt idx="2">
                  <c:v>2030</c:v>
                </c:pt>
              </c:strCache>
            </c:strRef>
          </c:cat>
          <c:val>
            <c:numRef>
              <c:f>Лист1!$B$66:$D$66</c:f>
              <c:numCache>
                <c:formatCode>General</c:formatCode>
                <c:ptCount val="3"/>
                <c:pt idx="0">
                  <c:v>26.1</c:v>
                </c:pt>
                <c:pt idx="1">
                  <c:v>27</c:v>
                </c:pt>
                <c:pt idx="2">
                  <c:v>30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6983552"/>
        <c:axId val="92390528"/>
      </c:barChart>
      <c:catAx>
        <c:axId val="56983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2390528"/>
        <c:crosses val="autoZero"/>
        <c:auto val="1"/>
        <c:lblAlgn val="ctr"/>
        <c:lblOffset val="100"/>
        <c:noMultiLvlLbl val="0"/>
      </c:catAx>
      <c:valAx>
        <c:axId val="923905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69835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Лист1!$B$70:$C$70</c:f>
              <c:strCache>
                <c:ptCount val="2"/>
                <c:pt idx="0">
                  <c:v>мужчины</c:v>
                </c:pt>
                <c:pt idx="1">
                  <c:v>женщины</c:v>
                </c:pt>
              </c:strCache>
            </c:strRef>
          </c:cat>
          <c:val>
            <c:numRef>
              <c:f>Лист1!$B$71:$C$71</c:f>
              <c:numCache>
                <c:formatCode>General</c:formatCode>
                <c:ptCount val="2"/>
                <c:pt idx="0">
                  <c:v>85.8</c:v>
                </c:pt>
                <c:pt idx="1">
                  <c:v>83.3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6984064"/>
        <c:axId val="92392256"/>
      </c:barChart>
      <c:catAx>
        <c:axId val="56984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2392256"/>
        <c:crosses val="autoZero"/>
        <c:auto val="1"/>
        <c:lblAlgn val="ctr"/>
        <c:lblOffset val="100"/>
        <c:noMultiLvlLbl val="0"/>
      </c:catAx>
      <c:valAx>
        <c:axId val="923922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69840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Лист1!$B$68:$C$68</c:f>
              <c:strCache>
                <c:ptCount val="2"/>
                <c:pt idx="0">
                  <c:v>мужчины</c:v>
                </c:pt>
                <c:pt idx="1">
                  <c:v>женщины</c:v>
                </c:pt>
              </c:strCache>
            </c:strRef>
          </c:cat>
          <c:val>
            <c:numRef>
              <c:f>Лист1!$B$69:$C$69</c:f>
              <c:numCache>
                <c:formatCode>General</c:formatCode>
                <c:ptCount val="2"/>
                <c:pt idx="0">
                  <c:v>27.1</c:v>
                </c:pt>
                <c:pt idx="1">
                  <c:v>20.8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6984576"/>
        <c:axId val="92393984"/>
      </c:barChart>
      <c:catAx>
        <c:axId val="569845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2393984"/>
        <c:crosses val="autoZero"/>
        <c:auto val="1"/>
        <c:lblAlgn val="ctr"/>
        <c:lblOffset val="100"/>
        <c:noMultiLvlLbl val="0"/>
      </c:catAx>
      <c:valAx>
        <c:axId val="923939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69845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/>
            </a:pPr>
            <a:r>
              <a:rPr lang="ru-RU" sz="1400" b="0"/>
              <a:t>Охват пожилых людей и инвалидов социальным обслуживанием, %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Лист1!$A$59:$A$63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Лист1!$B$59:$B$63</c:f>
              <c:numCache>
                <c:formatCode>General</c:formatCode>
                <c:ptCount val="5"/>
                <c:pt idx="0">
                  <c:v>7.9</c:v>
                </c:pt>
                <c:pt idx="1">
                  <c:v>8.1</c:v>
                </c:pt>
                <c:pt idx="2">
                  <c:v>8.3000000000000007</c:v>
                </c:pt>
                <c:pt idx="3">
                  <c:v>8.6999999999999993</c:v>
                </c:pt>
                <c:pt idx="4">
                  <c:v>8.9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7176576"/>
        <c:axId val="57060736"/>
      </c:barChart>
      <c:catAx>
        <c:axId val="57176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57060736"/>
        <c:crosses val="autoZero"/>
        <c:auto val="1"/>
        <c:lblAlgn val="ctr"/>
        <c:lblOffset val="100"/>
        <c:noMultiLvlLbl val="0"/>
      </c:catAx>
      <c:valAx>
        <c:axId val="570607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71765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ser>
          <c:idx val="0"/>
          <c:order val="0"/>
          <c:spPr>
            <a:solidFill>
              <a:schemeClr val="accent1"/>
            </a:solidFill>
          </c:spPr>
          <c:dPt>
            <c:idx val="1"/>
            <c:bubble3D val="0"/>
            <c:spPr>
              <a:solidFill>
                <a:schemeClr val="bg1"/>
              </a:solidFill>
            </c:spPr>
          </c:dPt>
          <c:dLbls>
            <c:dLbl>
              <c:idx val="0"/>
              <c:layout>
                <c:manualLayout>
                  <c:x val="-0.35912828284979181"/>
                  <c:y val="-0.353844772663246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lnSpc>
                    <a:spcPts val="800"/>
                  </a:lnSpc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val>
            <c:numRef>
              <c:f>Лист1!$B$21:$C$21</c:f>
              <c:numCache>
                <c:formatCode>General</c:formatCode>
                <c:ptCount val="2"/>
                <c:pt idx="0">
                  <c:v>75</c:v>
                </c:pt>
                <c:pt idx="1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ser>
          <c:idx val="0"/>
          <c:order val="0"/>
          <c:spPr>
            <a:solidFill>
              <a:schemeClr val="bg1"/>
            </a:solidFill>
          </c:spPr>
          <c:dPt>
            <c:idx val="0"/>
            <c:bubble3D val="0"/>
            <c:explosion val="1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-0.2267605186725285"/>
                  <c:y val="-0.44092279337732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val>
            <c:numRef>
              <c:f>Лист1!$C$22:$D$22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ru-RU" b="0" dirty="0"/>
              <a:t>Доля населения 65+, %</a:t>
            </a:r>
          </a:p>
          <a:p>
            <a:pPr>
              <a:defRPr b="0"/>
            </a:pPr>
            <a:r>
              <a:rPr lang="ru-RU" b="0" dirty="0"/>
              <a:t>(начало 2020 года)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c:spPr>
          </c:dPt>
          <c:dPt>
            <c:idx val="5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c:spPr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</c:spPr>
          </c:dPt>
          <c:dPt>
            <c:idx val="7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c:spPr>
          </c:dPt>
          <c:dPt>
            <c:idx val="8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</c:spPr>
          </c:dPt>
          <c:dPt>
            <c:idx val="9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</c:spPr>
          </c:dPt>
          <c:dPt>
            <c:idx val="1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Лист1!$A$12:$A$22</c:f>
              <c:strCache>
                <c:ptCount val="11"/>
                <c:pt idx="0">
                  <c:v>Япония</c:v>
                </c:pt>
                <c:pt idx="1">
                  <c:v>Италия</c:v>
                </c:pt>
                <c:pt idx="2">
                  <c:v>Финляндия</c:v>
                </c:pt>
                <c:pt idx="3">
                  <c:v>Греция</c:v>
                </c:pt>
                <c:pt idx="4">
                  <c:v>Португалия</c:v>
                </c:pt>
                <c:pt idx="5">
                  <c:v>Украина</c:v>
                </c:pt>
                <c:pt idx="6">
                  <c:v>Беларусь</c:v>
                </c:pt>
                <c:pt idx="7">
                  <c:v>Россия</c:v>
                </c:pt>
                <c:pt idx="8">
                  <c:v>Турция</c:v>
                </c:pt>
                <c:pt idx="9">
                  <c:v>Косово</c:v>
                </c:pt>
                <c:pt idx="10">
                  <c:v>Азербайджан</c:v>
                </c:pt>
              </c:strCache>
            </c:strRef>
          </c:cat>
          <c:val>
            <c:numRef>
              <c:f>Лист1!$B$12:$B$22</c:f>
              <c:numCache>
                <c:formatCode>General</c:formatCode>
                <c:ptCount val="11"/>
                <c:pt idx="0">
                  <c:v>28.8</c:v>
                </c:pt>
                <c:pt idx="1">
                  <c:v>23.2</c:v>
                </c:pt>
                <c:pt idx="2">
                  <c:v>22.3</c:v>
                </c:pt>
                <c:pt idx="3">
                  <c:v>22.3</c:v>
                </c:pt>
                <c:pt idx="4">
                  <c:v>22.1</c:v>
                </c:pt>
                <c:pt idx="5">
                  <c:v>17.100000000000001</c:v>
                </c:pt>
                <c:pt idx="6">
                  <c:v>15.5</c:v>
                </c:pt>
                <c:pt idx="7">
                  <c:v>15.5</c:v>
                </c:pt>
                <c:pt idx="8">
                  <c:v>9.1</c:v>
                </c:pt>
                <c:pt idx="9">
                  <c:v>8.9</c:v>
                </c:pt>
                <c:pt idx="10">
                  <c:v>7.1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6826880"/>
        <c:axId val="92385216"/>
      </c:barChart>
      <c:catAx>
        <c:axId val="568268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2385216"/>
        <c:crosses val="autoZero"/>
        <c:auto val="1"/>
        <c:lblAlgn val="ctr"/>
        <c:lblOffset val="100"/>
        <c:noMultiLvlLbl val="0"/>
      </c:catAx>
      <c:valAx>
        <c:axId val="923852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568268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7628160"/>
        <c:axId val="92388096"/>
      </c:barChart>
      <c:catAx>
        <c:axId val="57628160"/>
        <c:scaling>
          <c:orientation val="minMax"/>
        </c:scaling>
        <c:delete val="1"/>
        <c:axPos val="b"/>
        <c:majorTickMark val="out"/>
        <c:minorTickMark val="none"/>
        <c:tickLblPos val="nextTo"/>
        <c:crossAx val="92388096"/>
        <c:crosses val="autoZero"/>
        <c:auto val="1"/>
        <c:lblAlgn val="ctr"/>
        <c:lblOffset val="100"/>
        <c:noMultiLvlLbl val="0"/>
      </c:catAx>
      <c:valAx>
        <c:axId val="923880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76281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7628672"/>
        <c:axId val="58221120"/>
      </c:barChart>
      <c:catAx>
        <c:axId val="57628672"/>
        <c:scaling>
          <c:orientation val="minMax"/>
        </c:scaling>
        <c:delete val="1"/>
        <c:axPos val="b"/>
        <c:majorTickMark val="out"/>
        <c:minorTickMark val="none"/>
        <c:tickLblPos val="nextTo"/>
        <c:crossAx val="58221120"/>
        <c:crosses val="autoZero"/>
        <c:auto val="1"/>
        <c:lblAlgn val="ctr"/>
        <c:lblOffset val="100"/>
        <c:noMultiLvlLbl val="0"/>
      </c:catAx>
      <c:valAx>
        <c:axId val="582211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76286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7629184"/>
        <c:axId val="58222848"/>
      </c:barChart>
      <c:catAx>
        <c:axId val="57629184"/>
        <c:scaling>
          <c:orientation val="minMax"/>
        </c:scaling>
        <c:delete val="1"/>
        <c:axPos val="b"/>
        <c:majorTickMark val="out"/>
        <c:minorTickMark val="none"/>
        <c:tickLblPos val="nextTo"/>
        <c:crossAx val="58222848"/>
        <c:crosses val="autoZero"/>
        <c:auto val="1"/>
        <c:lblAlgn val="ctr"/>
        <c:lblOffset val="100"/>
        <c:noMultiLvlLbl val="0"/>
      </c:catAx>
      <c:valAx>
        <c:axId val="582228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76291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pPr>
                      <a:lnSpc>
                        <a:spcPts val="800"/>
                      </a:lnSpc>
                      <a:defRPr sz="1400"/>
                    </a:pPr>
                    <a:r>
                      <a:rPr lang="en-US" sz="1400" dirty="0" smtClean="0"/>
                      <a:t>10+</a:t>
                    </a:r>
                    <a:endParaRPr lang="en-US" sz="1000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lnSpc>
                        <a:spcPts val="800"/>
                      </a:lnSpc>
                      <a:defRPr sz="1400"/>
                    </a:pPr>
                    <a:r>
                      <a:rPr lang="en-US" sz="1400" dirty="0" smtClean="0"/>
                      <a:t>15+</a:t>
                    </a:r>
                    <a:endParaRPr lang="en-US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Лист1!$B$7:$D$7</c:f>
              <c:numCache>
                <c:formatCode>General</c:formatCode>
                <c:ptCount val="3"/>
                <c:pt idx="0">
                  <c:v>6</c:v>
                </c:pt>
                <c:pt idx="1">
                  <c:v>10</c:v>
                </c:pt>
                <c:pt idx="2">
                  <c:v>15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7630208"/>
        <c:axId val="58224576"/>
      </c:barChart>
      <c:catAx>
        <c:axId val="57630208"/>
        <c:scaling>
          <c:orientation val="minMax"/>
        </c:scaling>
        <c:delete val="1"/>
        <c:axPos val="b"/>
        <c:majorTickMark val="out"/>
        <c:minorTickMark val="none"/>
        <c:tickLblPos val="nextTo"/>
        <c:crossAx val="58224576"/>
        <c:crosses val="autoZero"/>
        <c:auto val="1"/>
        <c:lblAlgn val="ctr"/>
        <c:lblOffset val="100"/>
        <c:noMultiLvlLbl val="0"/>
      </c:catAx>
      <c:valAx>
        <c:axId val="582245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76302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8435584"/>
        <c:axId val="58228032"/>
      </c:barChart>
      <c:catAx>
        <c:axId val="58435584"/>
        <c:scaling>
          <c:orientation val="minMax"/>
        </c:scaling>
        <c:delete val="1"/>
        <c:axPos val="b"/>
        <c:majorTickMark val="out"/>
        <c:minorTickMark val="none"/>
        <c:tickLblPos val="nextTo"/>
        <c:crossAx val="58228032"/>
        <c:crosses val="autoZero"/>
        <c:auto val="1"/>
        <c:lblAlgn val="ctr"/>
        <c:lblOffset val="100"/>
        <c:noMultiLvlLbl val="0"/>
      </c:catAx>
      <c:valAx>
        <c:axId val="582280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84355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8436096"/>
        <c:axId val="56673408"/>
      </c:barChart>
      <c:catAx>
        <c:axId val="58436096"/>
        <c:scaling>
          <c:orientation val="minMax"/>
        </c:scaling>
        <c:delete val="1"/>
        <c:axPos val="b"/>
        <c:majorTickMark val="out"/>
        <c:minorTickMark val="none"/>
        <c:tickLblPos val="nextTo"/>
        <c:crossAx val="56673408"/>
        <c:crosses val="autoZero"/>
        <c:auto val="1"/>
        <c:lblAlgn val="ctr"/>
        <c:lblOffset val="100"/>
        <c:noMultiLvlLbl val="0"/>
      </c:catAx>
      <c:valAx>
        <c:axId val="566734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84360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8437120"/>
        <c:axId val="56675136"/>
      </c:barChart>
      <c:catAx>
        <c:axId val="58437120"/>
        <c:scaling>
          <c:orientation val="minMax"/>
        </c:scaling>
        <c:delete val="1"/>
        <c:axPos val="b"/>
        <c:majorTickMark val="out"/>
        <c:minorTickMark val="none"/>
        <c:tickLblPos val="nextTo"/>
        <c:crossAx val="56675136"/>
        <c:crosses val="autoZero"/>
        <c:auto val="1"/>
        <c:lblAlgn val="ctr"/>
        <c:lblOffset val="100"/>
        <c:noMultiLvlLbl val="0"/>
      </c:catAx>
      <c:valAx>
        <c:axId val="566751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84371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AF4EAF-C7A4-4911-8932-AEA2C01268C1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C07024-6A2A-4455-ABA4-069687EEC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541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3C32B-1D12-40D8-87EE-8E2FF9F24CC7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A4915-A17B-47C2-8745-66B72B15D78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3C32B-1D12-40D8-87EE-8E2FF9F24CC7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A4915-A17B-47C2-8745-66B72B15D7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3C32B-1D12-40D8-87EE-8E2FF9F24CC7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A4915-A17B-47C2-8745-66B72B15D7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3C32B-1D12-40D8-87EE-8E2FF9F24CC7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A4915-A17B-47C2-8745-66B72B15D7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3C32B-1D12-40D8-87EE-8E2FF9F24CC7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A4915-A17B-47C2-8745-66B72B15D78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3C32B-1D12-40D8-87EE-8E2FF9F24CC7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A4915-A17B-47C2-8745-66B72B15D7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3C32B-1D12-40D8-87EE-8E2FF9F24CC7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A4915-A17B-47C2-8745-66B72B15D7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3C32B-1D12-40D8-87EE-8E2FF9F24CC7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A4915-A17B-47C2-8745-66B72B15D7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3C32B-1D12-40D8-87EE-8E2FF9F24CC7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A4915-A17B-47C2-8745-66B72B15D78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3C32B-1D12-40D8-87EE-8E2FF9F24CC7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A4915-A17B-47C2-8745-66B72B15D7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3C32B-1D12-40D8-87EE-8E2FF9F24CC7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A4915-A17B-47C2-8745-66B72B15D78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413C32B-1D12-40D8-87EE-8E2FF9F24CC7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45A4915-A17B-47C2-8745-66B72B15D78F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7" Type="http://schemas.openxmlformats.org/officeDocument/2006/relationships/chart" Target="../charts/chart6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7" Type="http://schemas.openxmlformats.org/officeDocument/2006/relationships/chart" Target="../charts/chart11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.xml"/><Relationship Id="rId5" Type="http://schemas.openxmlformats.org/officeDocument/2006/relationships/image" Target="../media/image8.png"/><Relationship Id="rId4" Type="http://schemas.openxmlformats.org/officeDocument/2006/relationships/chart" Target="../charts/chart9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chart" Target="../charts/chart14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3.xml"/><Relationship Id="rId5" Type="http://schemas.openxmlformats.org/officeDocument/2006/relationships/chart" Target="../charts/chart1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5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ge.pn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5074" t="3838" r="24310" b="1818"/>
          <a:stretch>
            <a:fillRect/>
          </a:stretch>
        </p:blipFill>
        <p:spPr>
          <a:xfrm>
            <a:off x="-4944" y="188640"/>
            <a:ext cx="1866900" cy="2088232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941168"/>
            <a:ext cx="1924050" cy="151447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-28107" y="2282560"/>
            <a:ext cx="928062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719138" algn="ctr"/>
            <a:r>
              <a:rPr lang="ru-RU" sz="4000" b="1" dirty="0" smtClean="0">
                <a:ln w="11430" cmpd="sng">
                  <a:noFill/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glow rad="1905000">
                    <a:schemeClr val="accent1">
                      <a:satMod val="220000"/>
                      <a:alpha val="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Старшее поколение  - </a:t>
            </a:r>
          </a:p>
          <a:p>
            <a:pPr marL="719138" algn="ctr"/>
            <a:r>
              <a:rPr lang="ru-RU" sz="4000" b="1" dirty="0" smtClean="0">
                <a:ln w="11430" cmpd="sng">
                  <a:noFill/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glow rad="1905000">
                    <a:schemeClr val="accent1">
                      <a:satMod val="220000"/>
                      <a:alpha val="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 активное долголетие: вопросы и перспективы</a:t>
            </a:r>
            <a:endParaRPr lang="ru-RU" sz="4000" b="1" dirty="0">
              <a:ln w="11430" cmpd="sng">
                <a:noFill/>
                <a:prstDash val="solid"/>
                <a:miter lim="800000"/>
              </a:ln>
              <a:solidFill>
                <a:schemeClr val="accent3">
                  <a:lumMod val="75000"/>
                </a:schemeClr>
              </a:solidFill>
              <a:effectLst>
                <a:glow rad="1905000">
                  <a:schemeClr val="accent1">
                    <a:satMod val="220000"/>
                    <a:alpha val="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2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35608" y="274639"/>
            <a:ext cx="7498080" cy="706090"/>
          </a:xfrm>
        </p:spPr>
        <p:txBody>
          <a:bodyPr>
            <a:noAutofit/>
          </a:bodyPr>
          <a:lstStyle/>
          <a:p>
            <a:pPr algn="ctr">
              <a:lnSpc>
                <a:spcPts val="2500"/>
              </a:lnSpc>
            </a:pPr>
            <a:r>
              <a:rPr lang="ru-RU" sz="2600" b="1" dirty="0">
                <a:effectLst/>
              </a:rPr>
              <a:t>Развитие социального обслуживания для обеспечения достойного качества жизни пожилых граждан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15616" y="1412776"/>
            <a:ext cx="4104456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500"/>
              </a:lnSpc>
              <a:spcBef>
                <a:spcPts val="600"/>
              </a:spcBef>
            </a:pPr>
            <a:r>
              <a:rPr lang="ru-RU" sz="1700" u="sng" dirty="0">
                <a:latin typeface="Arial" panose="020B0604020202020204" pitchFamily="34" charset="0"/>
                <a:cs typeface="Arial" panose="020B0604020202020204" pitchFamily="34" charset="0"/>
              </a:rPr>
              <a:t>Приоритетные направления </a:t>
            </a:r>
            <a:r>
              <a:rPr lang="ru-RU" sz="1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действий</a:t>
            </a:r>
            <a:endParaRPr lang="ru-R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развитие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стационарозамещающих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технологий оказания социальных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услуг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внедрение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выявительного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принципа оказания социальной поддержки одиноким пожилым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гражданам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механизма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госу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-дарственной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поддержки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осущест-вления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неформального ухода за пожилыми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гражданами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переход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на определение нуждаемости в социальных услугах исходя из индивидуальных потребностей пожилых граждан и возможностей их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семей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развитие механизма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государ-ственного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социального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заказа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203863"/>
              </p:ext>
            </p:extLst>
          </p:nvPr>
        </p:nvGraphicFramePr>
        <p:xfrm>
          <a:off x="5364088" y="1700808"/>
          <a:ext cx="3600399" cy="24414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68478"/>
                <a:gridCol w="878147"/>
                <a:gridCol w="1053774"/>
              </a:tblGrid>
              <a:tr h="298319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fontAlgn="b">
                        <a:lnSpc>
                          <a:spcPts val="800"/>
                        </a:lnSpc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800"/>
                        </a:lnSpc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78991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</a:t>
                      </a:r>
                      <a:r>
                        <a:rPr lang="ru-RU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пожилых граждан, удовлетворенных качеством социальных услуг, предоставляемых государственными учреждениями социального обслуживания, </a:t>
                      </a:r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7481985"/>
              </p:ext>
            </p:extLst>
          </p:nvPr>
        </p:nvGraphicFramePr>
        <p:xfrm>
          <a:off x="7020272" y="2060848"/>
          <a:ext cx="1368152" cy="1224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8333154"/>
              </p:ext>
            </p:extLst>
          </p:nvPr>
        </p:nvGraphicFramePr>
        <p:xfrm>
          <a:off x="7992380" y="2060848"/>
          <a:ext cx="1368151" cy="1224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Рисунок 10" descr="ケアマネジャーに相談をする高齢の男女のイラスト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149080"/>
            <a:ext cx="2304256" cy="2016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658813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688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ge.pn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5074" t="3838" r="24310" b="1818"/>
          <a:stretch>
            <a:fillRect/>
          </a:stretch>
        </p:blipFill>
        <p:spPr>
          <a:xfrm>
            <a:off x="-4944" y="188640"/>
            <a:ext cx="1866900" cy="2088232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941168"/>
            <a:ext cx="1924050" cy="151447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-28107" y="2282560"/>
            <a:ext cx="928062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719138" algn="ctr"/>
            <a:r>
              <a:rPr lang="ru-RU" sz="4000" b="1" dirty="0" smtClean="0">
                <a:ln w="11430" cmpd="sng">
                  <a:noFill/>
                  <a:prstDash val="solid"/>
                  <a:miter lim="800000"/>
                </a:ln>
                <a:solidFill>
                  <a:srgbClr val="7A6A60">
                    <a:lumMod val="75000"/>
                  </a:srgbClr>
                </a:solidFill>
                <a:effectLst>
                  <a:glow rad="1905000">
                    <a:srgbClr val="7E97AD">
                      <a:satMod val="220000"/>
                      <a:alpha val="0"/>
                    </a:srgb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Старшее поколение  - </a:t>
            </a:r>
          </a:p>
          <a:p>
            <a:pPr marL="719138" algn="ctr"/>
            <a:r>
              <a:rPr lang="ru-RU" sz="4000" b="1" dirty="0" smtClean="0">
                <a:ln w="11430" cmpd="sng">
                  <a:noFill/>
                  <a:prstDash val="solid"/>
                  <a:miter lim="800000"/>
                </a:ln>
                <a:solidFill>
                  <a:srgbClr val="7A6A60">
                    <a:lumMod val="75000"/>
                  </a:srgbClr>
                </a:solidFill>
                <a:effectLst>
                  <a:glow rad="1905000">
                    <a:srgbClr val="7E97AD">
                      <a:satMod val="220000"/>
                      <a:alpha val="0"/>
                    </a:srgb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 активное долголетие: вопросы и перспективы</a:t>
            </a:r>
            <a:endParaRPr lang="ru-RU" sz="4000" b="1" dirty="0">
              <a:ln w="11430" cmpd="sng">
                <a:noFill/>
                <a:prstDash val="solid"/>
                <a:miter lim="800000"/>
              </a:ln>
              <a:solidFill>
                <a:srgbClr val="7A6A60">
                  <a:lumMod val="75000"/>
                </a:srgbClr>
              </a:solidFill>
              <a:effectLst>
                <a:glow rad="1905000">
                  <a:srgbClr val="7E97AD">
                    <a:satMod val="220000"/>
                    <a:alpha val="0"/>
                  </a:srgb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04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b="1" dirty="0" smtClean="0">
                <a:effectLst/>
              </a:rPr>
              <a:t>Национальная стратегия Республики Беларусь</a:t>
            </a:r>
            <a:br>
              <a:rPr lang="ru-RU" sz="3000" b="1" dirty="0" smtClean="0">
                <a:effectLst/>
              </a:rPr>
            </a:br>
            <a:r>
              <a:rPr lang="ru-RU" sz="3000" b="1" dirty="0" smtClean="0">
                <a:effectLst/>
              </a:rPr>
              <a:t> «Активное долголетие – 2030»</a:t>
            </a:r>
            <a:endParaRPr lang="ru-RU" sz="3000" b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4403" y="1700808"/>
            <a:ext cx="6919433" cy="1728192"/>
          </a:xfr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ru-RU" sz="2200" b="1" u="sng" dirty="0">
                <a:ln w="1905"/>
                <a:solidFill>
                  <a:schemeClr val="accent4">
                    <a:lumMod val="75000"/>
                  </a:schemeClr>
                </a:solidFill>
                <a:effectLst>
                  <a:glow>
                    <a:schemeClr val="accent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Цель Национальной стратегии </a:t>
            </a:r>
            <a:r>
              <a:rPr lang="ru-RU" sz="2200" b="1" dirty="0">
                <a:ln w="1905"/>
                <a:solidFill>
                  <a:schemeClr val="accent4">
                    <a:lumMod val="75000"/>
                  </a:schemeClr>
                </a:solidFill>
                <a:effectLst>
                  <a:glow>
                    <a:schemeClr val="accent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200" b="1" dirty="0" smtClean="0">
                <a:ln w="1905"/>
                <a:solidFill>
                  <a:schemeClr val="accent4">
                    <a:lumMod val="75000"/>
                  </a:schemeClr>
                </a:solidFill>
                <a:effectLst>
                  <a:glow>
                    <a:schemeClr val="accent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создание </a:t>
            </a:r>
            <a:r>
              <a:rPr lang="ru-RU" sz="2200" b="1" dirty="0">
                <a:ln w="1905"/>
                <a:solidFill>
                  <a:schemeClr val="accent4">
                    <a:lumMod val="75000"/>
                  </a:schemeClr>
                </a:solidFill>
                <a:effectLst>
                  <a:glow>
                    <a:schemeClr val="accent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условий для наиболее полной и эффективной реализации потенциала пожилых граждан, устойчивого повышения качества их </a:t>
            </a:r>
            <a:r>
              <a:rPr lang="ru-RU" sz="2200" b="1" dirty="0" smtClean="0">
                <a:ln w="1905"/>
                <a:solidFill>
                  <a:schemeClr val="accent4">
                    <a:lumMod val="75000"/>
                  </a:schemeClr>
                </a:solidFill>
                <a:effectLst>
                  <a:glow>
                    <a:schemeClr val="accent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жизни</a:t>
            </a:r>
            <a:endParaRPr lang="ru-RU" sz="2200" b="1" dirty="0">
              <a:solidFill>
                <a:schemeClr val="accent4">
                  <a:lumMod val="75000"/>
                </a:schemeClr>
              </a:solidFill>
              <a:effectLst>
                <a:glow>
                  <a:schemeClr val="accent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107725" y="3645024"/>
            <a:ext cx="7786112" cy="29523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r>
              <a:rPr lang="ru-RU" sz="2000" b="1" u="sng" dirty="0" smtClean="0">
                <a:ln w="1905"/>
                <a:solidFill>
                  <a:schemeClr val="tx2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000" b="1" u="sng" dirty="0">
                <a:ln w="1905"/>
                <a:solidFill>
                  <a:schemeClr val="tx2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целей Национальной стратегии </a:t>
            </a:r>
            <a:r>
              <a:rPr lang="ru-RU" sz="2000" b="1" dirty="0" smtClean="0">
                <a:ln w="1905"/>
                <a:solidFill>
                  <a:schemeClr val="tx2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000" b="1" dirty="0">
              <a:ln w="1905"/>
              <a:solidFill>
                <a:schemeClr val="tx2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ln w="1905"/>
                <a:solidFill>
                  <a:schemeClr val="tx2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пожилые граждане – граждане в возрасте 65 лет и старше;</a:t>
            </a:r>
          </a:p>
          <a:p>
            <a:r>
              <a:rPr lang="ru-RU" sz="2000" b="1" dirty="0">
                <a:ln w="1905"/>
                <a:solidFill>
                  <a:schemeClr val="tx2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граждане </a:t>
            </a:r>
            <a:r>
              <a:rPr lang="ru-RU" sz="2000" b="1" dirty="0" err="1">
                <a:ln w="1905"/>
                <a:solidFill>
                  <a:schemeClr val="tx2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предпенсионного</a:t>
            </a:r>
            <a:r>
              <a:rPr lang="ru-RU" sz="2000" b="1" dirty="0">
                <a:ln w="1905"/>
                <a:solidFill>
                  <a:schemeClr val="tx2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возраста – граждане, которым до достижения пенсионного возраста остается не более 5 лет;</a:t>
            </a:r>
          </a:p>
          <a:p>
            <a:r>
              <a:rPr lang="ru-RU" sz="2000" b="1" dirty="0">
                <a:ln w="1905"/>
                <a:solidFill>
                  <a:schemeClr val="tx2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граждане пенсионного возраста – граждане, достигшие общеустановленного пенсионного возраста, и старше. </a:t>
            </a:r>
          </a:p>
        </p:txBody>
      </p:sp>
      <p:pic>
        <p:nvPicPr>
          <p:cNvPr id="6" name="Рисунок 5" descr="age.pn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5074" t="3838" r="24310" b="1818"/>
          <a:stretch>
            <a:fillRect/>
          </a:stretch>
        </p:blipFill>
        <p:spPr>
          <a:xfrm>
            <a:off x="107504" y="10106"/>
            <a:ext cx="1866900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70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562074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 smtClean="0">
                <a:effectLst/>
              </a:rPr>
              <a:t>Старение населения Республики Беларусь </a:t>
            </a:r>
            <a:endParaRPr lang="ru-RU" sz="2700" b="1" dirty="0">
              <a:effectLst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492887"/>
              </p:ext>
            </p:extLst>
          </p:nvPr>
        </p:nvGraphicFramePr>
        <p:xfrm>
          <a:off x="1619672" y="836712"/>
          <a:ext cx="695332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1957431"/>
              </p:ext>
            </p:extLst>
          </p:nvPr>
        </p:nvGraphicFramePr>
        <p:xfrm>
          <a:off x="1475656" y="3284984"/>
          <a:ext cx="7272808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Рисунок 5" descr="age.png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5074" t="3838" r="24310" b="1818"/>
          <a:stretch>
            <a:fillRect/>
          </a:stretch>
        </p:blipFill>
        <p:spPr>
          <a:xfrm>
            <a:off x="-4944" y="188640"/>
            <a:ext cx="1866900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83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age.pn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5074" t="3838" r="24310" b="1818"/>
          <a:stretch>
            <a:fillRect/>
          </a:stretch>
        </p:blipFill>
        <p:spPr>
          <a:xfrm>
            <a:off x="107504" y="10106"/>
            <a:ext cx="1866900" cy="2232248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3707904" y="1126230"/>
            <a:ext cx="3528391" cy="3022850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трудовая деятельность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общественная активность, </a:t>
            </a:r>
            <a:r>
              <a:rPr lang="ru-RU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волонтерство</a:t>
            </a:r>
            <a:endParaRPr lang="ru-R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клубы и центры для общения и занятия творчеством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компьютерная грамотность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школы «активного долголетия»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изкультурно-оздоровительные услуги</a:t>
            </a:r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051720" y="1350638"/>
            <a:ext cx="1440160" cy="89171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65 – 75 </a:t>
            </a:r>
            <a:r>
              <a:rPr lang="ru-RU" sz="2200" b="1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лет</a:t>
            </a:r>
            <a:endParaRPr lang="ru-RU" sz="2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771800" y="4653136"/>
            <a:ext cx="3456384" cy="187220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качество социального обслуживания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развитие медико-социальной помощи на дому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государственная поддержка неформального ухода</a:t>
            </a:r>
          </a:p>
        </p:txBody>
      </p:sp>
      <p:sp>
        <p:nvSpPr>
          <p:cNvPr id="15" name="Овал 14"/>
          <p:cNvSpPr/>
          <p:nvPr/>
        </p:nvSpPr>
        <p:spPr>
          <a:xfrm>
            <a:off x="1040954" y="5096536"/>
            <a:ext cx="1440160" cy="89171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75 +</a:t>
            </a:r>
            <a:endParaRPr lang="ru-RU" sz="2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5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b="1" dirty="0" smtClean="0">
                <a:effectLst/>
              </a:rPr>
              <a:t>Национальная стратегия Республики Беларусь</a:t>
            </a:r>
            <a:br>
              <a:rPr lang="ru-RU" sz="3000" b="1" dirty="0" smtClean="0">
                <a:effectLst/>
              </a:rPr>
            </a:br>
            <a:r>
              <a:rPr lang="ru-RU" sz="3000" b="1" dirty="0" smtClean="0">
                <a:effectLst/>
              </a:rPr>
              <a:t> «Активное долголетие – 2030»</a:t>
            </a:r>
            <a:endParaRPr lang="ru-RU" sz="3000" b="1" dirty="0">
              <a:effectLst/>
            </a:endParaRPr>
          </a:p>
        </p:txBody>
      </p:sp>
      <p:pic>
        <p:nvPicPr>
          <p:cNvPr id="26" name="Рисунок 25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6234" y="977346"/>
            <a:ext cx="15621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Рисунок 26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09812" y="2492896"/>
            <a:ext cx="13239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Рисунок 27"/>
          <p:cNvPicPr/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94849" y="2938636"/>
            <a:ext cx="1365490" cy="1210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Рисунок 28" descr="ケアマネジャーに相談をする高齢の男女のイラスト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083" y="4437112"/>
            <a:ext cx="2304256" cy="20162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207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2139" y="1340768"/>
            <a:ext cx="7356285" cy="4536504"/>
          </a:xfrm>
        </p:spPr>
        <p:txBody>
          <a:bodyPr>
            <a:noAutofit/>
          </a:bodyPr>
          <a:lstStyle/>
          <a:p>
            <a:pPr marL="82296" indent="0" algn="ctr">
              <a:buNone/>
            </a:pPr>
            <a:endParaRPr lang="ru-RU" sz="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ctr">
              <a:buNone/>
            </a:pPr>
            <a:r>
              <a:rPr lang="ru-RU" sz="2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Приоритетные </a:t>
            </a:r>
            <a:r>
              <a:rPr lang="ru-RU" sz="2200" b="1" u="sng" dirty="0">
                <a:latin typeface="Arial" panose="020B0604020202020204" pitchFamily="34" charset="0"/>
                <a:cs typeface="Arial" panose="020B0604020202020204" pitchFamily="34" charset="0"/>
              </a:rPr>
              <a:t>направления </a:t>
            </a:r>
            <a:r>
              <a:rPr lang="ru-RU" sz="2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действий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Участие в профсоюзной деятельности</a:t>
            </a:r>
          </a:p>
          <a:p>
            <a:pPr marL="923544" lvl="3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более 400 тыс. неработающих пожилых людей участвуют в профсоюзах</a:t>
            </a:r>
          </a:p>
          <a:p>
            <a:pPr marL="82296" indent="0" algn="just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Советы пожилых граждан при местных исполнительных и распорядительных органах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Волонтерская деятельность</a:t>
            </a:r>
          </a:p>
          <a:p>
            <a:pPr marL="923544" lvl="3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2,2 тыс. волонтеров «серебряного возраста»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484497" y="244503"/>
            <a:ext cx="7229432" cy="1008112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lnSpc>
                <a:spcPts val="2500"/>
              </a:lnSpc>
            </a:pPr>
            <a:r>
              <a:rPr lang="en-US" sz="2700" b="1" dirty="0">
                <a:effectLst/>
                <a:latin typeface="Corbel" panose="020B0503020204020204" pitchFamily="34" charset="0"/>
              </a:rPr>
              <a:t>C</a:t>
            </a:r>
            <a:r>
              <a:rPr lang="ru-RU" sz="2700" b="1" dirty="0" err="1">
                <a:effectLst/>
                <a:latin typeface="Corbel" panose="020B0503020204020204" pitchFamily="34" charset="0"/>
              </a:rPr>
              <a:t>оздание</a:t>
            </a:r>
            <a:r>
              <a:rPr lang="ru-RU" sz="2700" b="1" dirty="0">
                <a:effectLst/>
                <a:latin typeface="Corbel" panose="020B0503020204020204" pitchFamily="34" charset="0"/>
              </a:rPr>
              <a:t> условий для социальной включенности и всестороннего участия пожилых людей в жизни общества 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6142770"/>
              </p:ext>
            </p:extLst>
          </p:nvPr>
        </p:nvGraphicFramePr>
        <p:xfrm>
          <a:off x="6926558" y="2051224"/>
          <a:ext cx="2376264" cy="1008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5940759"/>
              </p:ext>
            </p:extLst>
          </p:nvPr>
        </p:nvGraphicFramePr>
        <p:xfrm>
          <a:off x="6926558" y="3131344"/>
          <a:ext cx="2376264" cy="1224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3150945"/>
              </p:ext>
            </p:extLst>
          </p:nvPr>
        </p:nvGraphicFramePr>
        <p:xfrm>
          <a:off x="6918385" y="4283472"/>
          <a:ext cx="2376264" cy="1080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3" name="Рисунок 12"/>
          <p:cNvPicPr/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247" y="5517232"/>
            <a:ext cx="13239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99" y="243281"/>
            <a:ext cx="720080" cy="81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042706"/>
              </p:ext>
            </p:extLst>
          </p:nvPr>
        </p:nvGraphicFramePr>
        <p:xfrm>
          <a:off x="1691680" y="4672128"/>
          <a:ext cx="4752528" cy="18001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4578"/>
                <a:gridCol w="942650"/>
                <a:gridCol w="942650"/>
                <a:gridCol w="942650"/>
              </a:tblGrid>
              <a:tr h="1800199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ru-RU" sz="1600" u="none" strike="noStrike" dirty="0">
                          <a:effectLst/>
                        </a:rPr>
                        <a:t>Удельный вес пожилых граждан, являющихся членами профсоюзов, политических партий и общественных </a:t>
                      </a:r>
                      <a:r>
                        <a:rPr lang="ru-RU" sz="1600" u="none" strike="noStrike" dirty="0" smtClean="0">
                          <a:effectLst/>
                        </a:rPr>
                        <a:t>организаций, 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6217663"/>
              </p:ext>
            </p:extLst>
          </p:nvPr>
        </p:nvGraphicFramePr>
        <p:xfrm>
          <a:off x="3667201" y="4941168"/>
          <a:ext cx="2376264" cy="1728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464290"/>
              </p:ext>
            </p:extLst>
          </p:nvPr>
        </p:nvGraphicFramePr>
        <p:xfrm>
          <a:off x="3707904" y="4653136"/>
          <a:ext cx="2110908" cy="500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3828"/>
                <a:gridCol w="718540"/>
                <a:gridCol w="718540"/>
              </a:tblGrid>
              <a:tr h="500612">
                <a:tc>
                  <a:txBody>
                    <a:bodyPr/>
                    <a:lstStyle/>
                    <a:p>
                      <a:pPr algn="l" fontAlgn="b">
                        <a:lnSpc>
                          <a:spcPts val="800"/>
                        </a:lnSpc>
                      </a:pP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базовое значение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266700" indent="0" algn="r" fontAlgn="b">
                        <a:lnSpc>
                          <a:spcPts val="800"/>
                        </a:lnSpc>
                      </a:pP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800"/>
                        </a:lnSpc>
                      </a:pP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025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9757" y="1556792"/>
            <a:ext cx="7356285" cy="2138296"/>
          </a:xfrm>
        </p:spPr>
        <p:txBody>
          <a:bodyPr>
            <a:noAutofit/>
          </a:bodyPr>
          <a:lstStyle/>
          <a:p>
            <a:pPr marL="82296" indent="0" algn="ctr">
              <a:buNone/>
            </a:pPr>
            <a:r>
              <a:rPr lang="ru-RU" sz="2200" b="1" u="sng" dirty="0">
                <a:latin typeface="Arial" panose="020B0604020202020204" pitchFamily="34" charset="0"/>
                <a:cs typeface="Arial" panose="020B0604020202020204" pitchFamily="34" charset="0"/>
              </a:rPr>
              <a:t>Приоритетные направления </a:t>
            </a:r>
            <a:r>
              <a:rPr lang="ru-RU" sz="2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действий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Компьютерная грамотность</a:t>
            </a:r>
          </a:p>
          <a:p>
            <a:pPr marL="923544" lvl="3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211 кружков компьютерной грамотности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Формирование образа активного пожилого человека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469702" y="243281"/>
            <a:ext cx="7229432" cy="1008112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lnSpc>
                <a:spcPts val="2600"/>
              </a:lnSpc>
            </a:pPr>
            <a:r>
              <a:rPr lang="en-US" sz="2700" b="1" dirty="0">
                <a:effectLst/>
                <a:latin typeface="Corbel" panose="020B0503020204020204" pitchFamily="34" charset="0"/>
              </a:rPr>
              <a:t>C</a:t>
            </a:r>
            <a:r>
              <a:rPr lang="ru-RU" sz="2700" b="1" dirty="0" err="1">
                <a:effectLst/>
                <a:latin typeface="Corbel" panose="020B0503020204020204" pitchFamily="34" charset="0"/>
              </a:rPr>
              <a:t>оздание</a:t>
            </a:r>
            <a:r>
              <a:rPr lang="ru-RU" sz="2700" b="1" dirty="0">
                <a:effectLst/>
                <a:latin typeface="Corbel" panose="020B0503020204020204" pitchFamily="34" charset="0"/>
              </a:rPr>
              <a:t> условий для социальной включенности и всестороннего участия пожилых людей в жизни общества 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4556494"/>
              </p:ext>
            </p:extLst>
          </p:nvPr>
        </p:nvGraphicFramePr>
        <p:xfrm>
          <a:off x="6948264" y="2051224"/>
          <a:ext cx="2354558" cy="1017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308241"/>
              </p:ext>
            </p:extLst>
          </p:nvPr>
        </p:nvGraphicFramePr>
        <p:xfrm>
          <a:off x="6926558" y="3131344"/>
          <a:ext cx="2376264" cy="1224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6207568"/>
              </p:ext>
            </p:extLst>
          </p:nvPr>
        </p:nvGraphicFramePr>
        <p:xfrm>
          <a:off x="6918385" y="4283472"/>
          <a:ext cx="2376264" cy="1080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99" y="243281"/>
            <a:ext cx="720080" cy="81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240881"/>
              </p:ext>
            </p:extLst>
          </p:nvPr>
        </p:nvGraphicFramePr>
        <p:xfrm>
          <a:off x="1115616" y="4077072"/>
          <a:ext cx="3968801" cy="23762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6184"/>
                <a:gridCol w="738217"/>
                <a:gridCol w="787200"/>
                <a:gridCol w="787200"/>
              </a:tblGrid>
              <a:tr h="50061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ts val="800"/>
                        </a:lnSpc>
                      </a:pP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базовое значение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800"/>
                        </a:lnSpc>
                      </a:pP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800"/>
                        </a:lnSpc>
                      </a:pP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875652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пожилых граждан, положительно оценивающих отношение населения страны к пожилым </a:t>
                      </a:r>
                      <a:r>
                        <a:rPr lang="ru-RU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гражданам, 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2465611"/>
              </p:ext>
            </p:extLst>
          </p:nvPr>
        </p:nvGraphicFramePr>
        <p:xfrm>
          <a:off x="2699792" y="4581128"/>
          <a:ext cx="2520280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209739"/>
              </p:ext>
            </p:extLst>
          </p:nvPr>
        </p:nvGraphicFramePr>
        <p:xfrm>
          <a:off x="5364088" y="4509120"/>
          <a:ext cx="3240360" cy="17676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2212"/>
                <a:gridCol w="642716"/>
                <a:gridCol w="642716"/>
                <a:gridCol w="642716"/>
              </a:tblGrid>
              <a:tr h="1767648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Удельный вес граждан в возрасте 60 лет и старше, пользующихся Интернетом, 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763225"/>
              </p:ext>
            </p:extLst>
          </p:nvPr>
        </p:nvGraphicFramePr>
        <p:xfrm>
          <a:off x="6444208" y="4662428"/>
          <a:ext cx="2592288" cy="1790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342157"/>
              </p:ext>
            </p:extLst>
          </p:nvPr>
        </p:nvGraphicFramePr>
        <p:xfrm>
          <a:off x="6588226" y="4006991"/>
          <a:ext cx="2110908" cy="500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3828"/>
                <a:gridCol w="718540"/>
                <a:gridCol w="718540"/>
              </a:tblGrid>
              <a:tr h="500612">
                <a:tc>
                  <a:txBody>
                    <a:bodyPr/>
                    <a:lstStyle/>
                    <a:p>
                      <a:pPr algn="l" fontAlgn="b">
                        <a:lnSpc>
                          <a:spcPts val="800"/>
                        </a:lnSpc>
                      </a:pP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базовое значение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266700" indent="0" algn="r" fontAlgn="b">
                        <a:lnSpc>
                          <a:spcPts val="800"/>
                        </a:lnSpc>
                      </a:pP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800"/>
                        </a:lnSpc>
                      </a:pP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17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15616" y="270932"/>
            <a:ext cx="7920880" cy="576064"/>
          </a:xfrm>
        </p:spPr>
        <p:txBody>
          <a:bodyPr>
            <a:noAutofit/>
          </a:bodyPr>
          <a:lstStyle/>
          <a:p>
            <a:pPr algn="ctr">
              <a:lnSpc>
                <a:spcPts val="2600"/>
              </a:lnSpc>
            </a:pPr>
            <a:r>
              <a:rPr lang="ru-RU" sz="2800" b="1" dirty="0">
                <a:effectLst/>
                <a:latin typeface="Corbel" panose="020B0503020204020204" pitchFamily="34" charset="0"/>
              </a:rPr>
              <a:t>Здоровье и физическая активность </a:t>
            </a:r>
            <a:r>
              <a:rPr lang="ru-RU" sz="2800" b="1" dirty="0" smtClean="0">
                <a:effectLst/>
                <a:latin typeface="Corbel" panose="020B0503020204020204" pitchFamily="34" charset="0"/>
              </a:rPr>
              <a:t>пожилых  </a:t>
            </a:r>
            <a:r>
              <a:rPr lang="ru-RU" sz="2800" b="1" dirty="0">
                <a:effectLst/>
                <a:latin typeface="Corbel" panose="020B0503020204020204" pitchFamily="34" charset="0"/>
              </a:rPr>
              <a:t>людей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15616" y="1124744"/>
            <a:ext cx="7704856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2200" u="sng" dirty="0">
                <a:latin typeface="Arial" panose="020B0604020202020204" pitchFamily="34" charset="0"/>
                <a:cs typeface="Arial" panose="020B0604020202020204" pitchFamily="34" charset="0"/>
              </a:rPr>
              <a:t>Приоритетные направления </a:t>
            </a:r>
            <a:r>
              <a:rPr lang="ru-RU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действий</a:t>
            </a:r>
            <a:endParaRPr lang="ru-R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Организация "Школ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активного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долголетия»</a:t>
            </a:r>
          </a:p>
          <a:p>
            <a:pPr lvl="2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навыки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самосохранительного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поведения, ухода, по профилактике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деменции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по психологической самоадаптации, двигательной активности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Развитие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гериатрической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службы</a:t>
            </a:r>
          </a:p>
          <a:p>
            <a:pPr lvl="2" algn="just">
              <a:spcBef>
                <a:spcPts val="600"/>
              </a:spcBef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Республиканский геронтологический центр (активного долголетия) и 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региональных гериатрических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центров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Развитие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медико-социальной помощи пожилым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гражданам </a:t>
            </a:r>
          </a:p>
          <a:p>
            <a:pPr lvl="2" algn="just">
              <a:spcBef>
                <a:spcPts val="600"/>
              </a:spcBef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102 больницы сестринского ухода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Разъяснительная работа по профилактике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заболеваний,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правильному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питанию, активному образу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жизни</a:t>
            </a:r>
          </a:p>
        </p:txBody>
      </p:sp>
      <p:pic>
        <p:nvPicPr>
          <p:cNvPr id="10" name="Рисунок 9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  <a14:imgEffect>
                      <a14:colorTemperature colorTemp="11250"/>
                    </a14:imgEffect>
                    <a14:imgEffect>
                      <a14:saturation sat="400000"/>
                    </a14:imgEffect>
                    <a14:imgEffect>
                      <a14:brightnessContrast bright="21000" contrast="39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21389" y="188640"/>
            <a:ext cx="572072" cy="74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ケアマネジャーに相談をする高齢の男女のイラスト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836257"/>
            <a:ext cx="2304256" cy="20162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521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34890" y="162007"/>
            <a:ext cx="7498080" cy="546657"/>
          </a:xfrm>
        </p:spPr>
        <p:txBody>
          <a:bodyPr>
            <a:noAutofit/>
          </a:bodyPr>
          <a:lstStyle/>
          <a:p>
            <a:pPr algn="ctr">
              <a:lnSpc>
                <a:spcPts val="2500"/>
              </a:lnSpc>
            </a:pPr>
            <a:r>
              <a:rPr lang="ru-RU" sz="2700" b="1" dirty="0">
                <a:effectLst/>
                <a:latin typeface="Corbel" panose="020B0503020204020204" pitchFamily="34" charset="0"/>
              </a:rPr>
              <a:t>Здоровье и физическая активность пожилых  людей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20553" y="764704"/>
            <a:ext cx="7704856" cy="192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2200" u="sng" dirty="0">
                <a:latin typeface="Arial" panose="020B0604020202020204" pitchFamily="34" charset="0"/>
                <a:cs typeface="Arial" panose="020B0604020202020204" pitchFamily="34" charset="0"/>
              </a:rPr>
              <a:t>Приоритетные направления </a:t>
            </a:r>
            <a:r>
              <a:rPr lang="ru-RU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действий</a:t>
            </a:r>
            <a:endParaRPr lang="ru-R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 создание на базе физкультурно-оздоровительных, спортивных центров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групп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 спортивным интересам для пожилых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граждан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развитие практики оказания физкультурно-оздоровительных услуг пожилым гражданам с частичной оплатой их стоимости</a:t>
            </a:r>
          </a:p>
        </p:txBody>
      </p:sp>
      <p:pic>
        <p:nvPicPr>
          <p:cNvPr id="10" name="Рисунок 9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  <a14:imgEffect>
                      <a14:colorTemperature colorTemp="11250"/>
                    </a14:imgEffect>
                    <a14:imgEffect>
                      <a14:saturation sat="400000"/>
                    </a14:imgEffect>
                    <a14:imgEffect>
                      <a14:brightnessContrast bright="21000" contrast="39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14826" y="188640"/>
            <a:ext cx="572072" cy="74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Idosos ativos Vetor gráti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509120"/>
            <a:ext cx="2272738" cy="227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2064005"/>
              </p:ext>
            </p:extLst>
          </p:nvPr>
        </p:nvGraphicFramePr>
        <p:xfrm>
          <a:off x="3491880" y="4653136"/>
          <a:ext cx="2304256" cy="1984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691680" y="5060712"/>
            <a:ext cx="172819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Доля населения в возрасте 60 лет и старше, занимающегося физкультурой, %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3560611"/>
              </p:ext>
            </p:extLst>
          </p:nvPr>
        </p:nvGraphicFramePr>
        <p:xfrm>
          <a:off x="6660232" y="2765252"/>
          <a:ext cx="2256960" cy="1743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972981" y="3068960"/>
            <a:ext cx="19802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Количество пожилых людей в возрасте 60-69 лет, пассивно проводящих досуг, %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1985876"/>
              </p:ext>
            </p:extLst>
          </p:nvPr>
        </p:nvGraphicFramePr>
        <p:xfrm>
          <a:off x="2663788" y="2924943"/>
          <a:ext cx="2304256" cy="1584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112298" y="2853516"/>
            <a:ext cx="172819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Доля населения в возрасте 60+, не отвечающих рекомендациям ВОЗ по физической активности, %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19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4814160" y="4648904"/>
            <a:ext cx="4500539" cy="2138586"/>
            <a:chOff x="539552" y="690093"/>
            <a:chExt cx="1731754" cy="1326857"/>
          </a:xfrm>
        </p:grpSpPr>
        <p:pic>
          <p:nvPicPr>
            <p:cNvPr id="5" name="Picture 6" descr="https://m.krisha.kz/static/mobile/images/og-logo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690093"/>
              <a:ext cx="1731754" cy="13268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859263" y="1168122"/>
              <a:ext cx="1092331" cy="73094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285750" indent="-285750" algn="ctr">
                <a:buFont typeface="Wingdings" panose="05000000000000000000" pitchFamily="2" charset="2"/>
                <a:buChar char="ü"/>
              </a:pPr>
              <a:r>
                <a:rPr lang="ru-RU" sz="16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государственный социальный заказ</a:t>
              </a:r>
            </a:p>
            <a:p>
              <a:pPr marL="285750" indent="-285750" algn="ctr">
                <a:buFont typeface="Wingdings" panose="05000000000000000000" pitchFamily="2" charset="2"/>
                <a:buChar char="ü"/>
              </a:pPr>
              <a:r>
                <a:rPr lang="ru-RU" sz="16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замещающие семьи</a:t>
              </a:r>
            </a:p>
            <a:p>
              <a:pPr marL="285750" indent="-285750" algn="ctr">
                <a:buFont typeface="Wingdings" panose="05000000000000000000" pitchFamily="2" charset="2"/>
                <a:buChar char="ü"/>
              </a:pPr>
              <a:r>
                <a:rPr lang="ru-RU" sz="16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договоры ренты</a:t>
              </a:r>
              <a:endParaRPr lang="ru-RU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6501492" y="3789103"/>
            <a:ext cx="2520280" cy="690852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19 тыс. мест</a:t>
            </a:r>
            <a:endParaRPr lang="ru-R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4823988" y="692696"/>
            <a:ext cx="1731754" cy="1224136"/>
            <a:chOff x="539552" y="690093"/>
            <a:chExt cx="1731754" cy="1326857"/>
          </a:xfrm>
        </p:grpSpPr>
        <p:pic>
          <p:nvPicPr>
            <p:cNvPr id="10" name="Picture 6" descr="https://m.krisha.kz/static/mobile/images/og-logo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690093"/>
              <a:ext cx="1731754" cy="13268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859263" y="1217818"/>
              <a:ext cx="1092331" cy="62324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146 ТЦСОН</a:t>
              </a:r>
            </a:p>
            <a:p>
              <a:pPr algn="ctr"/>
              <a:endPara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5085239" y="1803808"/>
            <a:ext cx="1289529" cy="877091"/>
            <a:chOff x="539552" y="690093"/>
            <a:chExt cx="1731754" cy="1326857"/>
          </a:xfrm>
        </p:grpSpPr>
        <p:pic>
          <p:nvPicPr>
            <p:cNvPr id="13" name="Picture 6" descr="https://m.krisha.kz/static/mobile/images/og-logo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690093"/>
              <a:ext cx="1731754" cy="13268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859263" y="1225415"/>
              <a:ext cx="1092331" cy="6569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64 ОКП</a:t>
              </a:r>
            </a:p>
            <a:p>
              <a:pPr algn="ctr"/>
              <a:endParaRPr lang="ru-RU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5106069" y="2591930"/>
            <a:ext cx="1228219" cy="876044"/>
            <a:chOff x="539552" y="690093"/>
            <a:chExt cx="1731754" cy="1326857"/>
          </a:xfrm>
        </p:grpSpPr>
        <p:pic>
          <p:nvPicPr>
            <p:cNvPr id="16" name="Picture 6" descr="https://m.krisha.kz/static/mobile/images/og-logo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690093"/>
              <a:ext cx="1731754" cy="13268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859263" y="1260695"/>
              <a:ext cx="1092330" cy="6837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ru-RU" sz="14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156</a:t>
              </a:r>
            </a:p>
            <a:p>
              <a:pPr algn="ctr">
                <a:lnSpc>
                  <a:spcPts val="1400"/>
                </a:lnSpc>
              </a:pPr>
              <a:r>
                <a:rPr lang="ru-RU" sz="14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ОДПП</a:t>
              </a:r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6448248" y="1105695"/>
            <a:ext cx="2539016" cy="236227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социальная помощь на дому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услуги сиделки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дневное пребывание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дневной присмотр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круглосуточное пребывание</a:t>
            </a:r>
            <a:endParaRPr lang="ru-RU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Рисунок 22" descr="age.pn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5074" t="3838" r="24310" b="1818"/>
          <a:stretch>
            <a:fillRect/>
          </a:stretch>
        </p:blipFill>
        <p:spPr>
          <a:xfrm>
            <a:off x="107504" y="10106"/>
            <a:ext cx="1866900" cy="2232248"/>
          </a:xfrm>
          <a:prstGeom prst="rect">
            <a:avLst/>
          </a:prstGeom>
        </p:spPr>
      </p:pic>
      <p:sp>
        <p:nvSpPr>
          <p:cNvPr id="26" name="Заголовок 1"/>
          <p:cNvSpPr txBox="1">
            <a:spLocks/>
          </p:cNvSpPr>
          <p:nvPr/>
        </p:nvSpPr>
        <p:spPr>
          <a:xfrm>
            <a:off x="1619672" y="116632"/>
            <a:ext cx="7282056" cy="576064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3000" b="1" dirty="0" smtClean="0">
                <a:effectLst/>
              </a:rPr>
              <a:t>Социальное обслуживание</a:t>
            </a:r>
            <a:endParaRPr lang="ru-RU" sz="3000" b="1" dirty="0">
              <a:effectLst/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4814160" y="3467974"/>
            <a:ext cx="1812035" cy="1333111"/>
            <a:chOff x="539552" y="690093"/>
            <a:chExt cx="1731754" cy="1326857"/>
          </a:xfrm>
        </p:grpSpPr>
        <p:pic>
          <p:nvPicPr>
            <p:cNvPr id="28" name="Picture 6" descr="https://m.krisha.kz/static/mobile/images/og-logo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690093"/>
              <a:ext cx="1731754" cy="13268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TextBox 28"/>
            <p:cNvSpPr txBox="1"/>
            <p:nvPr/>
          </p:nvSpPr>
          <p:spPr>
            <a:xfrm>
              <a:off x="859263" y="1168122"/>
              <a:ext cx="1092331" cy="69736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83 </a:t>
              </a:r>
              <a:r>
                <a:rPr lang="ru-RU" sz="14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дома-интерната</a:t>
              </a:r>
            </a:p>
            <a:p>
              <a:pPr algn="ctr"/>
              <a:endParaRPr lang="ru-RU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0" name="Рисунок 29" descr="ケアマネジャーに相談をする高齢の男女のイラスト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102" y="4481743"/>
            <a:ext cx="2520280" cy="230574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3" name="Диаграмма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6456179"/>
              </p:ext>
            </p:extLst>
          </p:nvPr>
        </p:nvGraphicFramePr>
        <p:xfrm>
          <a:off x="1588102" y="1304764"/>
          <a:ext cx="3226058" cy="3175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95538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6592</TotalTime>
  <Words>485</Words>
  <Application>Microsoft Office PowerPoint</Application>
  <PresentationFormat>Экран (4:3)</PresentationFormat>
  <Paragraphs>107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Презентация PowerPoint</vt:lpstr>
      <vt:lpstr>Национальная стратегия Республики Беларусь  «Активное долголетие – 2030»</vt:lpstr>
      <vt:lpstr>Старение населения Республики Беларусь </vt:lpstr>
      <vt:lpstr>Национальная стратегия Республики Беларусь  «Активное долголетие – 2030»</vt:lpstr>
      <vt:lpstr>Презентация PowerPoint</vt:lpstr>
      <vt:lpstr>Презентация PowerPoint</vt:lpstr>
      <vt:lpstr>Здоровье и физическая активность пожилых  людей</vt:lpstr>
      <vt:lpstr>Здоровье и физическая активность пожилых  людей</vt:lpstr>
      <vt:lpstr>Презентация PowerPoint</vt:lpstr>
      <vt:lpstr>Развитие социального обслуживания для обеспечения достойного качества жизни пожилых граждан</vt:lpstr>
      <vt:lpstr>Презентация PowerPoint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Фёдорова Татьяна Николаевна</dc:creator>
  <cp:lastModifiedBy>Коледа Екатерина Владимировна</cp:lastModifiedBy>
  <cp:revision>106</cp:revision>
  <cp:lastPrinted>2022-01-13T09:49:12Z</cp:lastPrinted>
  <dcterms:created xsi:type="dcterms:W3CDTF">2020-12-11T12:56:09Z</dcterms:created>
  <dcterms:modified xsi:type="dcterms:W3CDTF">2022-01-14T15:19:01Z</dcterms:modified>
</cp:coreProperties>
</file>